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7" r:id="rId2"/>
    <p:sldId id="258" r:id="rId3"/>
    <p:sldId id="259" r:id="rId4"/>
    <p:sldId id="276" r:id="rId5"/>
    <p:sldId id="260" r:id="rId6"/>
    <p:sldId id="277" r:id="rId7"/>
    <p:sldId id="261" r:id="rId8"/>
    <p:sldId id="262" r:id="rId9"/>
    <p:sldId id="280" r:id="rId10"/>
    <p:sldId id="269" r:id="rId11"/>
    <p:sldId id="281" r:id="rId12"/>
    <p:sldId id="282" r:id="rId13"/>
    <p:sldId id="283" r:id="rId14"/>
    <p:sldId id="270" r:id="rId15"/>
    <p:sldId id="264" r:id="rId16"/>
    <p:sldId id="265" r:id="rId17"/>
    <p:sldId id="26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221" autoAdjust="0"/>
  </p:normalViewPr>
  <p:slideViewPr>
    <p:cSldViewPr>
      <p:cViewPr>
        <p:scale>
          <a:sx n="84" d="100"/>
          <a:sy n="84" d="100"/>
        </p:scale>
        <p:origin x="-966" y="-90"/>
      </p:cViewPr>
      <p:guideLst>
        <p:guide orient="horz" pos="2147"/>
        <p:guide pos="29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D95D29-0A91-47F9-9718-6E511CF7ADDB}" type="datetimeFigureOut">
              <a:rPr lang="en-US" smtClean="0"/>
              <a:t>12/14/2022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F0B9EE-665A-41BE-AC40-2A134905836C}" type="slidenum">
              <a:rPr lang="en-US" smtClean="0"/>
              <a:t>‹#›</a:t>
            </a:fld>
            <a:endParaRPr lang="en-US"/>
          </a:p>
        </p:txBody>
      </p:sp>
    </p:spTree>
    <p:extLst>
      <p:ext uri="{BB962C8B-B14F-4D97-AF65-F5344CB8AC3E}">
        <p14:creationId xmlns:p14="http://schemas.microsoft.com/office/powerpoint/2010/main" val="299438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0502D4-BF9A-418D-82C2-63735C8BB551}" type="datetime1">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E0216-6AD4-461D-93DC-45F1CB3CA6CC}" type="datetime1">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B61185-8FFF-4308-AF62-259C9A4783F6}" type="datetime1">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5AA899-367F-4E15-8A99-8E3A1CF153A8}" type="datetime1">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9F9B20-EF56-4F21-9C39-B0CBC8F8FEA3}" type="datetime1">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26A72B-5158-4BB5-B0BB-ED54133D2581}" type="datetime1">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9D58D-277A-4E1A-B105-EE7ABC6981BE}" type="datetime1">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E4B5B8-BA04-43F2-A6F0-982FA9EFC685}" type="datetime1">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DD486-A7F6-4917-815C-38C8EF0BB49B}" type="datetime1">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7C2CA5-C65B-4B5C-A6DD-32D3BAF4F2BC}" type="datetime1">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A770A-5DDD-4CCA-9B4F-78142D35960E}" type="datetime1">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2D8BC-5902-48C0-8D1C-9E0110985AFC}" type="datetime1">
              <a:rPr lang="en-US" smtClean="0"/>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9" name="Picture 8"/>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10" name="TextBox 9"/>
          <p:cNvSpPr txBox="1"/>
          <p:nvPr/>
        </p:nvSpPr>
        <p:spPr>
          <a:xfrm>
            <a:off x="914400" y="1905000"/>
            <a:ext cx="8015605" cy="568325"/>
          </a:xfrm>
          <a:prstGeom prst="rect">
            <a:avLst/>
          </a:prstGeom>
          <a:noFill/>
        </p:spPr>
        <p:txBody>
          <a:bodyPr wrap="square" rtlCol="0">
            <a:spAutoFit/>
          </a:bodyPr>
          <a:lstStyle/>
          <a:p>
            <a:pPr indent="0" algn="ctr">
              <a:buFont typeface="Wingdings" panose="05000000000000000000" pitchFamily="2" charset="2"/>
              <a:buNone/>
            </a:pPr>
            <a:r>
              <a:rPr lang="en-US" sz="3100" b="1" dirty="0">
                <a:ln w="9525">
                  <a:solidFill>
                    <a:schemeClr val="bg1"/>
                  </a:solidFill>
                  <a:prstDash val="solid"/>
                </a:ln>
                <a:solidFill>
                  <a:schemeClr val="tx1"/>
                </a:solidFill>
                <a:effectLst>
                  <a:outerShdw blurRad="12700" dist="38100" dir="2700000" algn="tl" rotWithShape="0">
                    <a:schemeClr val="bg1">
                      <a:lumMod val="50000"/>
                    </a:schemeClr>
                  </a:outerShdw>
                </a:effectLst>
                <a:sym typeface="+mn-ea"/>
              </a:rPr>
              <a:t>MINING TRUCK AIR MONITORING SYSTEM</a:t>
            </a:r>
          </a:p>
        </p:txBody>
      </p:sp>
      <p:sp>
        <p:nvSpPr>
          <p:cNvPr id="2" name="TextBox 9"/>
          <p:cNvSpPr txBox="1"/>
          <p:nvPr/>
        </p:nvSpPr>
        <p:spPr>
          <a:xfrm>
            <a:off x="-1447165" y="2895600"/>
            <a:ext cx="8245475" cy="3491865"/>
          </a:xfrm>
          <a:prstGeom prst="rect">
            <a:avLst/>
          </a:prstGeom>
          <a:noFill/>
        </p:spPr>
        <p:txBody>
          <a:bodyPr wrap="square" rtlCol="0">
            <a:spAutoFit/>
          </a:bodyPr>
          <a:lstStyle/>
          <a:p>
            <a:pPr algn="ctr"/>
            <a:endParaRPr lang="en-US" altLang="en-IN" sz="2100">
              <a:sym typeface="+mn-ea"/>
            </a:endParaRPr>
          </a:p>
          <a:p>
            <a:pPr algn="just">
              <a:lnSpc>
                <a:spcPct val="100000"/>
              </a:lnSpc>
            </a:pPr>
            <a:r>
              <a:rPr lang="en-US" altLang="en-IN" sz="2100">
                <a:sym typeface="+mn-ea"/>
              </a:rPr>
              <a:t>		</a:t>
            </a:r>
            <a:r>
              <a:rPr lang="en-US" altLang="en-IN" sz="1900">
                <a:sym typeface="+mn-ea"/>
              </a:rPr>
              <a:t>Venkatesh Barakol      -     01FE19BME112</a:t>
            </a:r>
          </a:p>
          <a:p>
            <a:pPr algn="just">
              <a:lnSpc>
                <a:spcPct val="100000"/>
              </a:lnSpc>
            </a:pPr>
            <a:r>
              <a:rPr lang="en-US" altLang="en-IN" sz="1900">
                <a:sym typeface="+mn-ea"/>
              </a:rPr>
              <a:t>		Basavanagowda P N   -     01FE19BME105</a:t>
            </a:r>
          </a:p>
          <a:p>
            <a:pPr algn="just">
              <a:lnSpc>
                <a:spcPct val="100000"/>
              </a:lnSpc>
            </a:pPr>
            <a:r>
              <a:rPr lang="en-US" altLang="en-IN" sz="1900">
                <a:sym typeface="+mn-ea"/>
              </a:rPr>
              <a:t>		Shashank Deshpande -     01FE19BME111</a:t>
            </a:r>
          </a:p>
          <a:p>
            <a:pPr algn="just">
              <a:lnSpc>
                <a:spcPct val="100000"/>
              </a:lnSpc>
            </a:pPr>
            <a:r>
              <a:rPr lang="en-US" altLang="en-IN" sz="1900">
                <a:sym typeface="+mn-ea"/>
              </a:rPr>
              <a:t>		Aniket R Joshi               -     01FE19BME172</a:t>
            </a:r>
          </a:p>
          <a:p>
            <a:pPr algn="just">
              <a:lnSpc>
                <a:spcPct val="100000"/>
              </a:lnSpc>
            </a:pPr>
            <a:r>
              <a:rPr lang="en-US" altLang="en-IN" sz="1900">
                <a:sym typeface="+mn-ea"/>
              </a:rPr>
              <a:t>		Akash Arkasali              -     01FE19BME087</a:t>
            </a:r>
          </a:p>
          <a:p>
            <a:pPr algn="just">
              <a:lnSpc>
                <a:spcPct val="100000"/>
              </a:lnSpc>
            </a:pPr>
            <a:r>
              <a:rPr lang="en-US" altLang="en-IN" sz="1900">
                <a:sym typeface="+mn-ea"/>
              </a:rPr>
              <a:t>		Abhishek Kulkarni        -     01FE19BME139</a:t>
            </a:r>
          </a:p>
          <a:p>
            <a:pPr algn="ctr">
              <a:lnSpc>
                <a:spcPct val="100000"/>
              </a:lnSpc>
            </a:pPr>
            <a:endParaRPr lang="en-US" altLang="en-IN" sz="2100">
              <a:sym typeface="+mn-ea"/>
            </a:endParaRPr>
          </a:p>
          <a:p>
            <a:pPr algn="ctr"/>
            <a:endParaRPr lang="en-US" altLang="en-IN" sz="2100">
              <a:sym typeface="+mn-ea"/>
            </a:endParaRPr>
          </a:p>
          <a:p>
            <a:pPr algn="ctr"/>
            <a:r>
              <a:rPr lang="en-US" altLang="en-IN" sz="2100">
                <a:sym typeface="+mn-ea"/>
              </a:rPr>
              <a:t>					Under the Guidance of</a:t>
            </a:r>
          </a:p>
          <a:p>
            <a:pPr algn="ctr"/>
            <a:r>
              <a:rPr lang="en-US" altLang="en-IN" sz="2100">
                <a:sym typeface="+mn-ea"/>
              </a:rPr>
              <a:t> 					</a:t>
            </a:r>
            <a:r>
              <a:rPr lang="en-US" altLang="en-IN" sz="2100">
                <a:ln/>
                <a:solidFill>
                  <a:schemeClr val="accent1"/>
                </a:solidFill>
                <a:effectLst>
                  <a:outerShdw blurRad="38100" dist="25400" dir="5400000" algn="ctr" rotWithShape="0">
                    <a:srgbClr val="6E747A">
                      <a:alpha val="43000"/>
                    </a:srgbClr>
                  </a:outerShdw>
                </a:effectLst>
                <a:sym typeface="+mn-ea"/>
              </a:rPr>
              <a:t>Prof. P.P.Revankar</a:t>
            </a:r>
          </a:p>
        </p:txBody>
      </p:sp>
      <p:sp>
        <p:nvSpPr>
          <p:cNvPr id="4" name="TextBox 9"/>
          <p:cNvSpPr txBox="1"/>
          <p:nvPr/>
        </p:nvSpPr>
        <p:spPr>
          <a:xfrm>
            <a:off x="685800" y="990600"/>
            <a:ext cx="8015605" cy="583565"/>
          </a:xfrm>
          <a:prstGeom prst="rect">
            <a:avLst/>
          </a:prstGeom>
          <a:noFill/>
        </p:spPr>
        <p:txBody>
          <a:bodyPr wrap="square" rtlCol="0">
            <a:spAutoFit/>
          </a:bodyPr>
          <a:lstStyle/>
          <a:p>
            <a:pPr indent="0" algn="ctr">
              <a:buFont typeface="Wingdings" panose="05000000000000000000" pitchFamily="2" charset="2"/>
              <a:buNone/>
            </a:pPr>
            <a:r>
              <a:rPr lang="en-US" sz="3200" b="1" dirty="0">
                <a:ln/>
                <a:solidFill>
                  <a:schemeClr val="accent1"/>
                </a:solidFill>
                <a:effectLst>
                  <a:outerShdw blurRad="38100" dist="25400" dir="5400000" algn="ctr" rotWithShape="0">
                    <a:srgbClr val="6E747A">
                      <a:alpha val="43000"/>
                    </a:srgbClr>
                  </a:outerShdw>
                </a:effectLst>
                <a:sym typeface="+mn-ea"/>
              </a:rPr>
              <a:t>SENIOR DESIGN PROJECT</a:t>
            </a:r>
          </a:p>
        </p:txBody>
      </p:sp>
      <p:pic>
        <p:nvPicPr>
          <p:cNvPr id="5" name="Picture 4"/>
          <p:cNvPicPr>
            <a:picLocks noChangeAspect="1"/>
          </p:cNvPicPr>
          <p:nvPr/>
        </p:nvPicPr>
        <p:blipFill>
          <a:blip r:embed="rId4"/>
          <a:stretch>
            <a:fillRect/>
          </a:stretch>
        </p:blipFill>
        <p:spPr>
          <a:xfrm>
            <a:off x="5257800" y="2743200"/>
            <a:ext cx="3105785" cy="2842895"/>
          </a:xfrm>
          <a:prstGeom prst="rect">
            <a:avLst/>
          </a:prstGeom>
          <a:effectLst/>
          <a:scene3d>
            <a:camera prst="perspectiveFront"/>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1" end="1"/>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
                                            <p:txEl>
                                              <p:pRg st="2" end="2"/>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16" dur="500"/>
                                        <p:tgtEl>
                                          <p:spTgt spid="2">
                                            <p:txEl>
                                              <p:pRg st="3" end="3"/>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4" end="4"/>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
                                            <p:txEl>
                                              <p:pRg st="5" end="5"/>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4990" y="990600"/>
            <a:ext cx="8033385" cy="553085"/>
          </a:xfrm>
          <a:prstGeom prst="rect">
            <a:avLst/>
          </a:prstGeom>
        </p:spPr>
        <p:txBody>
          <a:bodyPr wrap="square">
            <a:spAutoFit/>
          </a:bodyPr>
          <a:lstStyle/>
          <a:p>
            <a:pPr indent="0" algn="ctr">
              <a:buFont typeface="Wingdings" panose="05000000000000000000" pitchFamily="2" charset="2"/>
              <a:buNone/>
            </a:pPr>
            <a:r>
              <a:rPr lang="en-US" sz="3000" u="sng" dirty="0">
                <a:latin typeface="Arial Rounded MT Bold" panose="020F0704030504030204" charset="0"/>
                <a:cs typeface="Arial Rounded MT Bold" panose="020F0704030504030204" charset="0"/>
              </a:rPr>
              <a:t>CAE ANALYSIS</a:t>
            </a:r>
          </a:p>
        </p:txBody>
      </p:sp>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0" name="Picture 9"/>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pic>
        <p:nvPicPr>
          <p:cNvPr id="2" name="Picture 1"/>
          <p:cNvPicPr>
            <a:picLocks noChangeAspect="1"/>
          </p:cNvPicPr>
          <p:nvPr/>
        </p:nvPicPr>
        <p:blipFill>
          <a:blip r:embed="rId4"/>
          <a:srcRect t="3835" b="3851"/>
          <a:stretch>
            <a:fillRect/>
          </a:stretch>
        </p:blipFill>
        <p:spPr>
          <a:xfrm>
            <a:off x="1296035" y="2209800"/>
            <a:ext cx="6630670" cy="3561715"/>
          </a:xfrm>
          <a:prstGeom prst="rect">
            <a:avLst/>
          </a:prstGeom>
        </p:spPr>
      </p:pic>
      <p:sp>
        <p:nvSpPr>
          <p:cNvPr id="8" name="Text Box 7"/>
          <p:cNvSpPr txBox="1"/>
          <p:nvPr/>
        </p:nvSpPr>
        <p:spPr>
          <a:xfrm>
            <a:off x="1448435" y="6019800"/>
            <a:ext cx="6701790" cy="365125"/>
          </a:xfrm>
          <a:prstGeom prst="rect">
            <a:avLst/>
          </a:prstGeom>
          <a:noFill/>
        </p:spPr>
        <p:txBody>
          <a:bodyPr wrap="square" rtlCol="0" anchor="t">
            <a:spAutoFit/>
          </a:bodyPr>
          <a:lstStyle/>
          <a:p>
            <a:pPr algn="ctr"/>
            <a:r>
              <a:rPr lang="en-US" sz="1780"/>
              <a:t> Figure 1: Air intake through windows by adding streamline points.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4990" y="990600"/>
            <a:ext cx="8033385" cy="553085"/>
          </a:xfrm>
          <a:prstGeom prst="rect">
            <a:avLst/>
          </a:prstGeom>
        </p:spPr>
        <p:txBody>
          <a:bodyPr wrap="square">
            <a:spAutoFit/>
          </a:bodyPr>
          <a:lstStyle/>
          <a:p>
            <a:pPr indent="0" algn="ctr">
              <a:buFont typeface="Wingdings" panose="05000000000000000000" pitchFamily="2" charset="2"/>
              <a:buNone/>
            </a:pPr>
            <a:r>
              <a:rPr lang="en-US" sz="3000" u="sng" dirty="0">
                <a:latin typeface="Arial Rounded MT Bold" panose="020F0704030504030204" charset="0"/>
                <a:cs typeface="Arial Rounded MT Bold" panose="020F0704030504030204" charset="0"/>
              </a:rPr>
              <a:t>CAE ANALYSIS</a:t>
            </a:r>
          </a:p>
        </p:txBody>
      </p:sp>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0" name="Picture 9"/>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8" name="Text Box 7"/>
          <p:cNvSpPr txBox="1"/>
          <p:nvPr/>
        </p:nvSpPr>
        <p:spPr>
          <a:xfrm>
            <a:off x="1297940" y="6019800"/>
            <a:ext cx="6852285" cy="368300"/>
          </a:xfrm>
          <a:prstGeom prst="rect">
            <a:avLst/>
          </a:prstGeom>
          <a:noFill/>
        </p:spPr>
        <p:txBody>
          <a:bodyPr wrap="square" rtlCol="0" anchor="t">
            <a:spAutoFit/>
          </a:bodyPr>
          <a:lstStyle/>
          <a:p>
            <a:pPr algn="ctr"/>
            <a:r>
              <a:rPr lang="en-US" sz="1780"/>
              <a:t> Figure 2:  Encircled area (blue region) velocity of air flow is 0.06 m/s</a:t>
            </a:r>
            <a:r>
              <a:rPr lang="en-US"/>
              <a:t>.</a:t>
            </a:r>
          </a:p>
        </p:txBody>
      </p:sp>
      <p:pic>
        <p:nvPicPr>
          <p:cNvPr id="3" name="Picture 2"/>
          <p:cNvPicPr>
            <a:picLocks noChangeAspect="1"/>
          </p:cNvPicPr>
          <p:nvPr/>
        </p:nvPicPr>
        <p:blipFill>
          <a:blip r:embed="rId4"/>
          <a:srcRect t="3752" r="728" b="2877"/>
          <a:stretch>
            <a:fillRect/>
          </a:stretch>
        </p:blipFill>
        <p:spPr>
          <a:xfrm>
            <a:off x="1350645" y="2181860"/>
            <a:ext cx="6514465" cy="35413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4990" y="990600"/>
            <a:ext cx="8033385" cy="553085"/>
          </a:xfrm>
          <a:prstGeom prst="rect">
            <a:avLst/>
          </a:prstGeom>
        </p:spPr>
        <p:txBody>
          <a:bodyPr wrap="square">
            <a:spAutoFit/>
          </a:bodyPr>
          <a:lstStyle/>
          <a:p>
            <a:pPr indent="0" algn="ctr">
              <a:buFont typeface="Wingdings" panose="05000000000000000000" pitchFamily="2" charset="2"/>
              <a:buNone/>
            </a:pPr>
            <a:r>
              <a:rPr lang="en-US" sz="3000" u="sng" dirty="0">
                <a:latin typeface="Arial Rounded MT Bold" panose="020F0704030504030204" charset="0"/>
                <a:cs typeface="Arial Rounded MT Bold" panose="020F0704030504030204" charset="0"/>
              </a:rPr>
              <a:t>CAE ANALYSIS</a:t>
            </a:r>
          </a:p>
        </p:txBody>
      </p:sp>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0" name="Picture 9"/>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8" name="Text Box 7"/>
          <p:cNvSpPr txBox="1"/>
          <p:nvPr/>
        </p:nvSpPr>
        <p:spPr>
          <a:xfrm>
            <a:off x="1016635" y="5943600"/>
            <a:ext cx="7195820" cy="641985"/>
          </a:xfrm>
          <a:prstGeom prst="rect">
            <a:avLst/>
          </a:prstGeom>
          <a:noFill/>
        </p:spPr>
        <p:txBody>
          <a:bodyPr wrap="square" rtlCol="0" anchor="t">
            <a:spAutoFit/>
          </a:bodyPr>
          <a:lstStyle/>
          <a:p>
            <a:pPr algn="ctr"/>
            <a:r>
              <a:rPr lang="en-US"/>
              <a:t> </a:t>
            </a:r>
            <a:r>
              <a:rPr lang="en-US" sz="1780"/>
              <a:t>Figure 3: Isosurface indicating the velocity of air flow at the distance of   </a:t>
            </a:r>
          </a:p>
          <a:p>
            <a:pPr algn="ctr"/>
            <a:r>
              <a:rPr lang="en-US" sz="1775">
                <a:sym typeface="+mn-ea"/>
              </a:rPr>
              <a:t>0.4m from the window (air intake).</a:t>
            </a:r>
            <a:r>
              <a:rPr lang="en-US" sz="1780"/>
              <a:t>              </a:t>
            </a:r>
          </a:p>
        </p:txBody>
      </p:sp>
      <p:pic>
        <p:nvPicPr>
          <p:cNvPr id="3" name="Picture 2"/>
          <p:cNvPicPr>
            <a:picLocks noChangeAspect="1"/>
          </p:cNvPicPr>
          <p:nvPr/>
        </p:nvPicPr>
        <p:blipFill>
          <a:blip r:embed="rId4"/>
          <a:srcRect t="3329" r="761" b="3668"/>
          <a:stretch>
            <a:fillRect/>
          </a:stretch>
        </p:blipFill>
        <p:spPr>
          <a:xfrm>
            <a:off x="1277620" y="2112010"/>
            <a:ext cx="6537960" cy="3654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4990" y="990600"/>
            <a:ext cx="8033385" cy="553085"/>
          </a:xfrm>
          <a:prstGeom prst="rect">
            <a:avLst/>
          </a:prstGeom>
        </p:spPr>
        <p:txBody>
          <a:bodyPr wrap="square">
            <a:spAutoFit/>
          </a:bodyPr>
          <a:lstStyle/>
          <a:p>
            <a:pPr indent="0" algn="ctr">
              <a:buFont typeface="Wingdings" panose="05000000000000000000" pitchFamily="2" charset="2"/>
              <a:buNone/>
            </a:pPr>
            <a:r>
              <a:rPr lang="en-US" sz="3000" u="sng" dirty="0">
                <a:latin typeface="Arial Rounded MT Bold" panose="020F0704030504030204" charset="0"/>
                <a:cs typeface="Arial Rounded MT Bold" panose="020F0704030504030204" charset="0"/>
              </a:rPr>
              <a:t>CAE ANALYSIS</a:t>
            </a:r>
          </a:p>
        </p:txBody>
      </p:sp>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0" name="Picture 9"/>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8" name="Text Box 7"/>
          <p:cNvSpPr txBox="1"/>
          <p:nvPr/>
        </p:nvSpPr>
        <p:spPr>
          <a:xfrm>
            <a:off x="1250315" y="5943600"/>
            <a:ext cx="6642100" cy="641985"/>
          </a:xfrm>
          <a:prstGeom prst="rect">
            <a:avLst/>
          </a:prstGeom>
          <a:noFill/>
        </p:spPr>
        <p:txBody>
          <a:bodyPr wrap="square" rtlCol="0" anchor="t">
            <a:spAutoFit/>
          </a:bodyPr>
          <a:lstStyle/>
          <a:p>
            <a:pPr algn="ctr"/>
            <a:r>
              <a:rPr lang="en-US"/>
              <a:t> </a:t>
            </a:r>
            <a:r>
              <a:rPr lang="en-US" sz="1780"/>
              <a:t>Figure 4: Airflow velocity at the driver seating area is indicated by Isosurface.           </a:t>
            </a:r>
          </a:p>
        </p:txBody>
      </p:sp>
      <p:pic>
        <p:nvPicPr>
          <p:cNvPr id="2" name="Picture 1"/>
          <p:cNvPicPr>
            <a:picLocks noChangeAspect="1"/>
          </p:cNvPicPr>
          <p:nvPr/>
        </p:nvPicPr>
        <p:blipFill>
          <a:blip r:embed="rId4"/>
          <a:srcRect t="2861" r="867" b="4514"/>
          <a:stretch>
            <a:fillRect/>
          </a:stretch>
        </p:blipFill>
        <p:spPr>
          <a:xfrm>
            <a:off x="1259840" y="2139315"/>
            <a:ext cx="6633210" cy="36855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4" name="Picture 3"/>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pic>
        <p:nvPicPr>
          <p:cNvPr id="6" name="Picture 5"/>
          <p:cNvPicPr>
            <a:picLocks noChangeAspect="1"/>
          </p:cNvPicPr>
          <p:nvPr/>
        </p:nvPicPr>
        <p:blipFill>
          <a:blip r:embed="rId4"/>
          <a:stretch>
            <a:fillRect/>
          </a:stretch>
        </p:blipFill>
        <p:spPr>
          <a:xfrm>
            <a:off x="1610360" y="1905000"/>
            <a:ext cx="5982970" cy="4148455"/>
          </a:xfrm>
          <a:prstGeom prst="rect">
            <a:avLst/>
          </a:prstGeom>
        </p:spPr>
      </p:pic>
      <p:sp>
        <p:nvSpPr>
          <p:cNvPr id="7" name="Text Box 6"/>
          <p:cNvSpPr txBox="1"/>
          <p:nvPr/>
        </p:nvSpPr>
        <p:spPr>
          <a:xfrm>
            <a:off x="915035" y="1066800"/>
            <a:ext cx="7420610" cy="475615"/>
          </a:xfrm>
          <a:prstGeom prst="rect">
            <a:avLst/>
          </a:prstGeom>
          <a:noFill/>
        </p:spPr>
        <p:txBody>
          <a:bodyPr wrap="square" rtlCol="0" anchor="t">
            <a:spAutoFit/>
          </a:bodyPr>
          <a:lstStyle/>
          <a:p>
            <a:r>
              <a:rPr lang="en-US" sz="2500">
                <a:latin typeface="Arial Rounded MT Bold" panose="020F0704030504030204" charset="0"/>
                <a:cs typeface="Arial Rounded MT Bold" panose="020F0704030504030204" charset="0"/>
              </a:rPr>
              <a:t>ELECTRONIC CIRCUIT AND SENSOR DETAILS</a:t>
            </a:r>
          </a:p>
        </p:txBody>
      </p:sp>
      <p:sp>
        <p:nvSpPr>
          <p:cNvPr id="8" name="Text Box 7"/>
          <p:cNvSpPr txBox="1"/>
          <p:nvPr/>
        </p:nvSpPr>
        <p:spPr>
          <a:xfrm>
            <a:off x="1350645" y="6096000"/>
            <a:ext cx="6552565" cy="638810"/>
          </a:xfrm>
          <a:prstGeom prst="rect">
            <a:avLst/>
          </a:prstGeom>
          <a:noFill/>
        </p:spPr>
        <p:txBody>
          <a:bodyPr wrap="square" rtlCol="0" anchor="t">
            <a:spAutoFit/>
          </a:bodyPr>
          <a:lstStyle/>
          <a:p>
            <a:pPr algn="ctr"/>
            <a:r>
              <a:rPr lang="en-US" sz="1780"/>
              <a:t>The electronics circuit module for air monitoring is prepared in the Proteas software.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1" name="Picture 10"/>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2" name="TextBox 1"/>
          <p:cNvSpPr txBox="1"/>
          <p:nvPr/>
        </p:nvSpPr>
        <p:spPr>
          <a:xfrm>
            <a:off x="609600" y="1066800"/>
            <a:ext cx="8001000" cy="5693866"/>
          </a:xfrm>
          <a:prstGeom prst="rect">
            <a:avLst/>
          </a:prstGeom>
          <a:noFill/>
        </p:spPr>
        <p:txBody>
          <a:bodyPr wrap="square" rtlCol="0">
            <a:spAutoFit/>
          </a:bodyPr>
          <a:lstStyle/>
          <a:p>
            <a:r>
              <a:rPr lang="en-US" sz="3600" dirty="0" smtClean="0"/>
              <a:t>Advantages:</a:t>
            </a:r>
          </a:p>
          <a:p>
            <a:pPr marL="285750" indent="-285750">
              <a:buFont typeface="Arial" pitchFamily="34" charset="0"/>
              <a:buChar char="•"/>
            </a:pPr>
            <a:r>
              <a:rPr lang="en-US" sz="2200" dirty="0" smtClean="0"/>
              <a:t>Monitoring Pollutants like oxides of nitrogen(</a:t>
            </a:r>
            <a:r>
              <a:rPr lang="en-US" sz="2200" dirty="0" err="1" smtClean="0"/>
              <a:t>Nox</a:t>
            </a:r>
            <a:r>
              <a:rPr lang="en-US" sz="2200" dirty="0" smtClean="0"/>
              <a:t>), Carbon Monoxide, Ozone accurately.</a:t>
            </a:r>
          </a:p>
          <a:p>
            <a:pPr marL="285750" indent="-285750">
              <a:buFont typeface="Arial" pitchFamily="34" charset="0"/>
              <a:buChar char="•"/>
            </a:pPr>
            <a:r>
              <a:rPr lang="en-US" sz="2200" dirty="0" smtClean="0"/>
              <a:t>It can alert drivers about the cabin environment.</a:t>
            </a:r>
          </a:p>
          <a:p>
            <a:pPr marL="285750" indent="-285750">
              <a:buFont typeface="Arial" pitchFamily="34" charset="0"/>
              <a:buChar char="•"/>
            </a:pPr>
            <a:r>
              <a:rPr lang="en-US" sz="2200" dirty="0" smtClean="0"/>
              <a:t>Device is portable and compact.</a:t>
            </a:r>
          </a:p>
          <a:p>
            <a:endParaRPr lang="en-US" dirty="0"/>
          </a:p>
          <a:p>
            <a:r>
              <a:rPr lang="en-US" sz="3600" dirty="0" smtClean="0"/>
              <a:t>Disadvantages:</a:t>
            </a:r>
          </a:p>
          <a:p>
            <a:pPr marL="285750" indent="-285750">
              <a:buFont typeface="Arial" pitchFamily="34" charset="0"/>
              <a:buChar char="•"/>
            </a:pPr>
            <a:r>
              <a:rPr lang="en-US" sz="2200" dirty="0" smtClean="0"/>
              <a:t>Frequent calibration.</a:t>
            </a:r>
          </a:p>
          <a:p>
            <a:pPr marL="285750" indent="-285750">
              <a:buFont typeface="Arial" pitchFamily="34" charset="0"/>
              <a:buChar char="•"/>
            </a:pPr>
            <a:r>
              <a:rPr lang="en-US" sz="2200" dirty="0" smtClean="0"/>
              <a:t>It could cost bit expensive.</a:t>
            </a:r>
          </a:p>
          <a:p>
            <a:pPr marL="285750" indent="-285750">
              <a:buFont typeface="Arial" pitchFamily="34" charset="0"/>
              <a:buChar char="•"/>
            </a:pPr>
            <a:r>
              <a:rPr lang="en-US" sz="2200" dirty="0" smtClean="0"/>
              <a:t>Continuous power consumption.</a:t>
            </a:r>
          </a:p>
          <a:p>
            <a:endParaRPr lang="en-US" dirty="0" smtClean="0"/>
          </a:p>
          <a:p>
            <a:r>
              <a:rPr lang="en-US" sz="3600" dirty="0" smtClean="0"/>
              <a:t>Applications:</a:t>
            </a:r>
          </a:p>
          <a:p>
            <a:r>
              <a:rPr lang="en-US" sz="2200" dirty="0" smtClean="0"/>
              <a:t>This system can be implemented in all trucks in mining areas to monitor air conditions in the cabins and can avoid the health distortions of the drivers.</a:t>
            </a:r>
            <a:endParaRPr lang="en-IN" sz="2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72435" y="1143000"/>
            <a:ext cx="2687531" cy="646331"/>
          </a:xfrm>
          <a:prstGeom prst="rect">
            <a:avLst/>
          </a:prstGeom>
        </p:spPr>
        <p:txBody>
          <a:bodyPr wrap="none">
            <a:spAutoFit/>
          </a:bodyPr>
          <a:lstStyle/>
          <a:p>
            <a:pPr algn="ctr"/>
            <a:r>
              <a:rPr lang="en-US" sz="3600" b="1" dirty="0"/>
              <a:t>Future Scope</a:t>
            </a:r>
          </a:p>
        </p:txBody>
      </p:sp>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1" name="Picture 10"/>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2" name="Text Box 1"/>
          <p:cNvSpPr txBox="1"/>
          <p:nvPr/>
        </p:nvSpPr>
        <p:spPr>
          <a:xfrm>
            <a:off x="686435" y="1828800"/>
            <a:ext cx="7856220" cy="3815080"/>
          </a:xfrm>
          <a:prstGeom prst="rect">
            <a:avLst/>
          </a:prstGeom>
          <a:noFill/>
        </p:spPr>
        <p:txBody>
          <a:bodyPr wrap="square" rtlCol="0" anchor="t">
            <a:spAutoFit/>
          </a:bodyPr>
          <a:lstStyle/>
          <a:p>
            <a:r>
              <a:rPr lang="en-US" sz="2200" dirty="0"/>
              <a:t>In the future, we can link our air monitoring gadget with air purification systems so that the system automatically cleanses the air whenever the air quality within the cabin deteriorates.</a:t>
            </a:r>
          </a:p>
          <a:p>
            <a:endParaRPr lang="en-US" sz="2200" dirty="0"/>
          </a:p>
          <a:p>
            <a:r>
              <a:rPr lang="en-US" sz="2200" dirty="0"/>
              <a:t>With the help of an IoT strategy, real-time data that is fetched for this device can be updated.</a:t>
            </a:r>
          </a:p>
          <a:p>
            <a:endParaRPr lang="en-US" sz="2200" dirty="0"/>
          </a:p>
          <a:p>
            <a:r>
              <a:rPr lang="en-US" sz="2200" dirty="0"/>
              <a:t>In the near future, drivers' health metrics like heart rate and blood </a:t>
            </a:r>
          </a:p>
          <a:p>
            <a:r>
              <a:rPr lang="en-US" sz="2200" dirty="0"/>
              <a:t>pressure can also be measured by merging relevant technologies with our gadget, allowing for more effective monitoring of their health status.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0" name="Picture 9"/>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2" name="Text Box 1"/>
          <p:cNvSpPr txBox="1"/>
          <p:nvPr/>
        </p:nvSpPr>
        <p:spPr>
          <a:xfrm>
            <a:off x="1179830" y="2515235"/>
            <a:ext cx="6517005" cy="922020"/>
          </a:xfrm>
          <a:prstGeom prst="rect">
            <a:avLst/>
          </a:prstGeom>
          <a:noFill/>
        </p:spPr>
        <p:txBody>
          <a:bodyPr wrap="square" rtlCol="0">
            <a:spAutoFit/>
          </a:bodyPr>
          <a:lstStyle/>
          <a:p>
            <a:pPr algn="ctr"/>
            <a:r>
              <a:rPr lang="en-US" sz="54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THANK </a:t>
            </a:r>
            <a:r>
              <a:rPr lang="en-US" sz="5400">
                <a:latin typeface="Arial Rounded MT Bold" panose="020F0704030504030204" charset="0"/>
                <a:cs typeface="Arial Rounded MT Bold" panose="020F0704030504030204" charset="0"/>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3000" y="990600"/>
            <a:ext cx="7315200" cy="1076325"/>
          </a:xfrm>
          <a:prstGeom prst="rect">
            <a:avLst/>
          </a:prstGeom>
          <a:noFill/>
        </p:spPr>
        <p:txBody>
          <a:bodyPr wrap="square" rtlCol="0">
            <a:spAutoFit/>
            <a:scene3d>
              <a:camera prst="orthographicFront"/>
              <a:lightRig rig="threePt" dir="t"/>
            </a:scene3d>
          </a:bodyPr>
          <a:lstStyle/>
          <a:p>
            <a:pPr algn="ctr"/>
            <a:r>
              <a:rPr lang="en-US" sz="3200" u="sng" dirty="0" smtClean="0">
                <a:ln/>
                <a:solidFill>
                  <a:schemeClr val="tx1"/>
                </a:solidFill>
                <a:effectLst/>
                <a:latin typeface="Arial Rounded MT Bold" panose="020F0704030504030204" charset="0"/>
                <a:cs typeface="Arial Rounded MT Bold" panose="020F0704030504030204" charset="0"/>
                <a:sym typeface="+mn-ea"/>
              </a:rPr>
              <a:t>PROBLEM STATEMENT</a:t>
            </a:r>
            <a:endParaRPr lang="en-IN" sz="3200" u="sng" dirty="0">
              <a:ln/>
              <a:solidFill>
                <a:schemeClr val="tx1"/>
              </a:solidFill>
              <a:effectLst/>
              <a:latin typeface="Arial Rounded MT Bold" panose="020F0704030504030204" charset="0"/>
              <a:cs typeface="Arial Rounded MT Bold" panose="020F0704030504030204" charset="0"/>
            </a:endParaRPr>
          </a:p>
          <a:p>
            <a:pPr algn="ctr"/>
            <a:endParaRPr lang="en-IN" sz="3200" b="1" u="sng" dirty="0">
              <a:ln/>
              <a:solidFill>
                <a:schemeClr val="tx1"/>
              </a:solidFill>
              <a:effectLst/>
              <a:latin typeface="Arial Rounded MT Bold" panose="020F0704030504030204" charset="0"/>
              <a:cs typeface="Arial Rounded MT Bold" panose="020F0704030504030204" charset="0"/>
            </a:endParaRPr>
          </a:p>
        </p:txBody>
      </p:sp>
      <p:pic>
        <p:nvPicPr>
          <p:cNvPr id="10" name="Picture 9"/>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2" name="Picture 11"/>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3" name="Rectangle 2"/>
          <p:cNvSpPr/>
          <p:nvPr/>
        </p:nvSpPr>
        <p:spPr>
          <a:xfrm>
            <a:off x="610271" y="1981268"/>
            <a:ext cx="8272732" cy="1783715"/>
          </a:xfrm>
          <a:prstGeom prst="rect">
            <a:avLst/>
          </a:prstGeom>
        </p:spPr>
        <p:txBody>
          <a:bodyPr wrap="square">
            <a:spAutoFit/>
          </a:bodyPr>
          <a:lstStyle/>
          <a:p>
            <a:r>
              <a:rPr lang="en-US" sz="2200" dirty="0">
                <a:solidFill>
                  <a:srgbClr val="000000"/>
                </a:solidFill>
                <a:latin typeface="Calibri" panose="020F0502020204030204" charset="0"/>
                <a:ea typeface="Times New Roman" panose="02020603050405020304" pitchFamily="18" charset="0"/>
              </a:rPr>
              <a:t>Typically, truck drivers operate for long hours and at times in highly polluted environments like mines. Driver health and alertness while driving are key to avoiding accidents at the work site. Sometimes air quality deteriorates inside the cabin, and this could lead to driver fatigue</a:t>
            </a:r>
            <a:r>
              <a:rPr lang="en-US" sz="2200" dirty="0">
                <a:solidFill>
                  <a:srgbClr val="000000"/>
                </a:solidFill>
                <a:latin typeface="Calibri" panose="020F0502020204030204" charset="0"/>
                <a:ea typeface="Times New Roman" panose="02020603050405020304" pitchFamily="18" charset="0"/>
                <a:cs typeface="Times New Roman" panose="02020603050405020304" pitchFamily="18" charset="0"/>
              </a:rPr>
              <a:t>.</a:t>
            </a:r>
            <a:r>
              <a:rPr lang="en-US" sz="2200" dirty="0">
                <a:solidFill>
                  <a:srgbClr val="000000"/>
                </a:solidFill>
                <a:latin typeface="Arial" panose="020B0604020202020204" pitchFamily="34" charset="0"/>
                <a:ea typeface="Times New Roman" panose="02020603050405020304" pitchFamily="18" charset="0"/>
              </a:rPr>
              <a:t> </a:t>
            </a:r>
            <a:endParaRPr lang="en-IN" sz="2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35" y="4038600"/>
            <a:ext cx="3333115" cy="2222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2235" y="4038600"/>
            <a:ext cx="3416300" cy="2249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7" name="Picture 6"/>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3" name="Text Box 2"/>
          <p:cNvSpPr txBox="1"/>
          <p:nvPr/>
        </p:nvSpPr>
        <p:spPr>
          <a:xfrm>
            <a:off x="1066800" y="1066800"/>
            <a:ext cx="6701155" cy="583565"/>
          </a:xfrm>
          <a:prstGeom prst="rect">
            <a:avLst/>
          </a:prstGeom>
          <a:noFill/>
        </p:spPr>
        <p:txBody>
          <a:bodyPr wrap="square" rtlCol="0" anchor="t">
            <a:spAutoFit/>
          </a:bodyPr>
          <a:lstStyle/>
          <a:p>
            <a:pPr algn="ctr"/>
            <a:r>
              <a:rPr lang="en-US" sz="3200" u="sng" dirty="0" smtClean="0">
                <a:latin typeface="Arial Rounded MT Bold" panose="020F0704030504030204" charset="0"/>
                <a:cs typeface="Arial Rounded MT Bold" panose="020F0704030504030204" charset="0"/>
                <a:sym typeface="+mn-ea"/>
              </a:rPr>
              <a:t>LITERATURE </a:t>
            </a:r>
            <a:r>
              <a:rPr lang="en-US" sz="3200" u="sng" dirty="0">
                <a:latin typeface="Arial Rounded MT Bold" panose="020F0704030504030204" charset="0"/>
                <a:cs typeface="Arial Rounded MT Bold" panose="020F0704030504030204" charset="0"/>
                <a:sym typeface="+mn-ea"/>
              </a:rPr>
              <a:t>SURVEY</a:t>
            </a:r>
            <a:endParaRPr lang="en-US" sz="3200" u="sng">
              <a:latin typeface="Arial Rounded MT Bold" panose="020F0704030504030204" charset="0"/>
              <a:cs typeface="Arial Rounded MT Bold" panose="020F0704030504030204" charset="0"/>
            </a:endParaRPr>
          </a:p>
        </p:txBody>
      </p:sp>
      <p:sp>
        <p:nvSpPr>
          <p:cNvPr id="4" name="Rectangle 2"/>
          <p:cNvSpPr/>
          <p:nvPr/>
        </p:nvSpPr>
        <p:spPr>
          <a:xfrm>
            <a:off x="550545" y="2286000"/>
            <a:ext cx="8042910" cy="3815080"/>
          </a:xfrm>
          <a:prstGeom prst="rect">
            <a:avLst/>
          </a:prstGeom>
        </p:spPr>
        <p:txBody>
          <a:bodyPr wrap="square">
            <a:spAutoFit/>
          </a:bodyPr>
          <a:lstStyle/>
          <a:p>
            <a:pPr marL="342900" indent="-342900">
              <a:buFont typeface="Wingdings" panose="05000000000000000000" pitchFamily="2" charset="2"/>
              <a:buChar char="Ø"/>
            </a:pPr>
            <a:r>
              <a:rPr lang="en-US" sz="2200" dirty="0">
                <a:latin typeface="Calibri" panose="020F0502020204030204" charset="0"/>
                <a:ea typeface="Times New Roman" panose="02020603050405020304" pitchFamily="18" charset="0"/>
                <a:cs typeface="Times New Roman" panose="02020603050405020304" pitchFamily="18" charset="0"/>
              </a:rPr>
              <a:t>In the past several decades, the effects of air pollution exposure on human health have been extensively studied, indicating that air pollution is a vital cause of increased morbidity and </a:t>
            </a:r>
            <a:r>
              <a:rPr lang="en-US" sz="2200" dirty="0" smtClean="0">
                <a:latin typeface="Calibri" panose="020F0502020204030204" charset="0"/>
                <a:ea typeface="Times New Roman" panose="02020603050405020304" pitchFamily="18" charset="0"/>
                <a:cs typeface="Times New Roman" panose="02020603050405020304" pitchFamily="18" charset="0"/>
              </a:rPr>
              <a:t>mortality.</a:t>
            </a:r>
          </a:p>
          <a:p>
            <a:pPr marL="342900" indent="-342900">
              <a:buFont typeface="Wingdings" panose="05000000000000000000" pitchFamily="2" charset="2"/>
              <a:buChar char="Ø"/>
            </a:pPr>
            <a:endParaRPr lang="en-US" sz="2200" dirty="0" smtClean="0">
              <a:latin typeface="Calibri" panose="020F0502020204030204"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Calibri" panose="020F0502020204030204" charset="0"/>
                <a:cs typeface="Calibri" panose="020F0502020204030204" charset="0"/>
              </a:rPr>
              <a:t>1–3 People spend most of their time in indoor environments, including vehicle cabins. </a:t>
            </a:r>
          </a:p>
          <a:p>
            <a:pPr marL="342900" indent="-342900">
              <a:buFont typeface="Wingdings" panose="05000000000000000000" pitchFamily="2" charset="2"/>
              <a:buChar char="Ø"/>
            </a:pPr>
            <a:endParaRPr lang="en-US" sz="2200" dirty="0" smtClean="0">
              <a:latin typeface="Calibri" panose="020F0502020204030204" charset="0"/>
              <a:cs typeface="Calibri" panose="020F0502020204030204" charset="0"/>
            </a:endParaRPr>
          </a:p>
          <a:p>
            <a:pPr marL="342900" indent="-342900">
              <a:buFont typeface="Wingdings" panose="05000000000000000000" pitchFamily="2" charset="2"/>
              <a:buChar char="Ø"/>
            </a:pPr>
            <a:r>
              <a:rPr lang="en-US" sz="2200" dirty="0">
                <a:latin typeface="Calibri" panose="020F0502020204030204" charset="0"/>
                <a:cs typeface="Calibri" panose="020F0502020204030204" charset="0"/>
              </a:rPr>
              <a:t>The in-cabin micro-environment has become a significant source of exposure to various air pollutants, such as particulate matters (PMs), volatile organic compounds (VOCs), semi-volatile organic compounds (SVOCs), carbon monoxide, nitrogen oxides etc.</a:t>
            </a:r>
            <a:endParaRPr lang="en-IN" sz="2200" dirty="0">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7" name="Picture 6"/>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2" name="Rectangle 1"/>
          <p:cNvSpPr/>
          <p:nvPr/>
        </p:nvSpPr>
        <p:spPr>
          <a:xfrm>
            <a:off x="570865" y="1295400"/>
            <a:ext cx="7950200" cy="4757420"/>
          </a:xfrm>
          <a:prstGeom prst="rect">
            <a:avLst/>
          </a:prstGeom>
        </p:spPr>
        <p:txBody>
          <a:bodyPr wrap="square">
            <a:spAutoFit/>
          </a:bodyPr>
          <a:lstStyle/>
          <a:p>
            <a:pPr marL="342900" indent="-342900">
              <a:lnSpc>
                <a:spcPct val="115000"/>
              </a:lnSpc>
              <a:spcAft>
                <a:spcPts val="1000"/>
              </a:spcAft>
              <a:buFont typeface="Wingdings" panose="05000000000000000000" pitchFamily="2" charset="2"/>
              <a:buChar char="Ø"/>
            </a:pPr>
            <a:r>
              <a:rPr lang="en-US" sz="2200" dirty="0">
                <a:latin typeface="Calibri" panose="020F0502020204030204" charset="0"/>
                <a:ea typeface="Times New Roman" panose="02020603050405020304" pitchFamily="18" charset="0"/>
                <a:cs typeface="Times New Roman" panose="02020603050405020304" pitchFamily="18" charset="0"/>
              </a:rPr>
              <a:t>The quality of air in the cabins of Trucks operating in mines is affected by many factors </a:t>
            </a:r>
            <a:r>
              <a:rPr lang="en-US" sz="2200" dirty="0" smtClean="0">
                <a:latin typeface="Calibri" panose="020F0502020204030204" charset="0"/>
                <a:ea typeface="Times New Roman" panose="02020603050405020304" pitchFamily="18" charset="0"/>
                <a:cs typeface="Times New Roman" panose="02020603050405020304" pitchFamily="18" charset="0"/>
              </a:rPr>
              <a:t>.</a:t>
            </a:r>
          </a:p>
          <a:p>
            <a:pPr marL="342900" indent="-342900">
              <a:lnSpc>
                <a:spcPct val="115000"/>
              </a:lnSpc>
              <a:spcAft>
                <a:spcPts val="1000"/>
              </a:spcAft>
              <a:buFont typeface="Wingdings" panose="05000000000000000000" pitchFamily="2" charset="2"/>
              <a:buChar char="Ø"/>
            </a:pPr>
            <a:r>
              <a:rPr lang="en-US" sz="2200" dirty="0" smtClean="0">
                <a:latin typeface="Calibri" panose="020F0502020204030204" charset="0"/>
                <a:ea typeface="Times New Roman" panose="02020603050405020304" pitchFamily="18" charset="0"/>
                <a:cs typeface="Times New Roman" panose="02020603050405020304" pitchFamily="18" charset="0"/>
              </a:rPr>
              <a:t>In </a:t>
            </a:r>
            <a:r>
              <a:rPr lang="en-US" sz="2200" dirty="0">
                <a:latin typeface="Calibri" panose="020F0502020204030204" charset="0"/>
                <a:ea typeface="Times New Roman" panose="02020603050405020304" pitchFamily="18" charset="0"/>
                <a:cs typeface="Times New Roman" panose="02020603050405020304" pitchFamily="18" charset="0"/>
              </a:rPr>
              <a:t>cabin, pollutants come from the outside environment or they are emitted directly inside the vehicles</a:t>
            </a:r>
            <a:r>
              <a:rPr lang="en-US" sz="2200" dirty="0" smtClean="0">
                <a:latin typeface="Calibri" panose="020F0502020204030204" charset="0"/>
                <a:ea typeface="Times New Roman" panose="02020603050405020304" pitchFamily="18" charset="0"/>
                <a:cs typeface="Times New Roman" panose="02020603050405020304" pitchFamily="18" charset="0"/>
              </a:rPr>
              <a:t>.</a:t>
            </a:r>
          </a:p>
          <a:p>
            <a:pPr marL="342900" indent="-342900">
              <a:lnSpc>
                <a:spcPct val="115000"/>
              </a:lnSpc>
              <a:spcAft>
                <a:spcPts val="1000"/>
              </a:spcAft>
              <a:buFont typeface="Wingdings" panose="05000000000000000000" pitchFamily="2" charset="2"/>
              <a:buChar char="Ø"/>
            </a:pPr>
            <a:r>
              <a:rPr lang="en-US" sz="2200" dirty="0" smtClean="0">
                <a:latin typeface="Calibri" panose="020F0502020204030204" charset="0"/>
                <a:ea typeface="Times New Roman" panose="02020603050405020304" pitchFamily="18" charset="0"/>
                <a:cs typeface="Times New Roman" panose="02020603050405020304" pitchFamily="18" charset="0"/>
              </a:rPr>
              <a:t> </a:t>
            </a:r>
            <a:r>
              <a:rPr lang="en-US" sz="2200" dirty="0">
                <a:latin typeface="Calibri" panose="020F0502020204030204" charset="0"/>
                <a:ea typeface="Times New Roman" panose="02020603050405020304" pitchFamily="18" charset="0"/>
                <a:cs typeface="Times New Roman" panose="02020603050405020304" pitchFamily="18" charset="0"/>
              </a:rPr>
              <a:t>The main external sources of air pollution are the underground mining operations themselves (exploitation of resources) and diesel engine exhaust; oftentimes, the mine ventilation system is insufficient to remove this pollution </a:t>
            </a:r>
            <a:r>
              <a:rPr lang="en-US" sz="2200" dirty="0" smtClean="0">
                <a:latin typeface="Calibri" panose="020F0502020204030204" charset="0"/>
                <a:ea typeface="Times New Roman" panose="02020603050405020304" pitchFamily="18" charset="0"/>
                <a:cs typeface="Times New Roman" panose="02020603050405020304" pitchFamily="18" charset="0"/>
              </a:rPr>
              <a:t>.</a:t>
            </a:r>
          </a:p>
          <a:p>
            <a:pPr marL="342900" indent="-342900">
              <a:lnSpc>
                <a:spcPct val="115000"/>
              </a:lnSpc>
              <a:spcAft>
                <a:spcPts val="1000"/>
              </a:spcAft>
              <a:buFont typeface="Wingdings" panose="05000000000000000000" pitchFamily="2" charset="2"/>
              <a:buChar char="Ø"/>
            </a:pPr>
            <a:r>
              <a:rPr lang="en-US" sz="2200" dirty="0" smtClean="0">
                <a:latin typeface="Calibri" panose="020F0502020204030204" charset="0"/>
                <a:ea typeface="Times New Roman" panose="02020603050405020304" pitchFamily="18" charset="0"/>
                <a:cs typeface="Times New Roman" panose="02020603050405020304" pitchFamily="18" charset="0"/>
              </a:rPr>
              <a:t>Harmful </a:t>
            </a:r>
            <a:r>
              <a:rPr lang="en-US" sz="2200" dirty="0">
                <a:latin typeface="Calibri" panose="020F0502020204030204" charset="0"/>
                <a:ea typeface="Times New Roman" panose="02020603050405020304" pitchFamily="18" charset="0"/>
                <a:cs typeface="Times New Roman" panose="02020603050405020304" pitchFamily="18" charset="0"/>
              </a:rPr>
              <a:t>pollutants from these sources may enter the cabin by infiltration, or they may be carried in by the cabin ventilation system.</a:t>
            </a:r>
            <a:endParaRPr lang="en-IN" sz="2200" dirty="0">
              <a:effectLst/>
              <a:latin typeface="Calibri" panose="020F050202020403020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7" name="Picture 6"/>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2" name="Text Box 1"/>
          <p:cNvSpPr txBox="1"/>
          <p:nvPr/>
        </p:nvSpPr>
        <p:spPr>
          <a:xfrm>
            <a:off x="533400" y="1066800"/>
            <a:ext cx="8107680" cy="414020"/>
          </a:xfrm>
          <a:prstGeom prst="rect">
            <a:avLst/>
          </a:prstGeom>
          <a:noFill/>
        </p:spPr>
        <p:txBody>
          <a:bodyPr wrap="square" rtlCol="0" anchor="t">
            <a:spAutoFit/>
          </a:bodyPr>
          <a:lstStyle/>
          <a:p>
            <a:pPr algn="ctr"/>
            <a:r>
              <a:rPr lang="en-US" sz="2100">
                <a:latin typeface="Arial Rounded MT Bold" panose="020F0704030504030204" charset="0"/>
                <a:cs typeface="Arial Rounded MT Bold" panose="020F0704030504030204" charset="0"/>
              </a:rPr>
              <a:t>MINING FATALITIES SINCE PASSAGE OF THE MINE ACT </a:t>
            </a:r>
          </a:p>
        </p:txBody>
      </p:sp>
      <p:pic>
        <p:nvPicPr>
          <p:cNvPr id="9" name="Picture 8"/>
          <p:cNvPicPr>
            <a:picLocks noChangeAspect="1"/>
          </p:cNvPicPr>
          <p:nvPr/>
        </p:nvPicPr>
        <p:blipFill>
          <a:blip r:embed="rId4"/>
          <a:stretch>
            <a:fillRect/>
          </a:stretch>
        </p:blipFill>
        <p:spPr>
          <a:xfrm>
            <a:off x="1094740" y="2133600"/>
            <a:ext cx="6965950" cy="4150995"/>
          </a:xfrm>
          <a:prstGeom prst="rect">
            <a:avLst/>
          </a:prstGeom>
        </p:spPr>
      </p:pic>
      <p:pic>
        <p:nvPicPr>
          <p:cNvPr id="10" name="Picture 9" descr="Screenshot (7)"/>
          <p:cNvPicPr>
            <a:picLocks noChangeAspect="1"/>
          </p:cNvPicPr>
          <p:nvPr/>
        </p:nvPicPr>
        <p:blipFill>
          <a:blip r:embed="rId5"/>
          <a:srcRect l="13865" t="37278" r="77429" b="30691"/>
          <a:stretch>
            <a:fillRect/>
          </a:stretch>
        </p:blipFill>
        <p:spPr>
          <a:xfrm rot="5400000">
            <a:off x="6289675" y="2244725"/>
            <a:ext cx="957580" cy="2106930"/>
          </a:xfrm>
          <a:prstGeom prst="rect">
            <a:avLst/>
          </a:prstGeom>
        </p:spPr>
      </p:pic>
      <p:pic>
        <p:nvPicPr>
          <p:cNvPr id="12" name="Picture 11" descr="Screenshot (7)"/>
          <p:cNvPicPr>
            <a:picLocks noChangeAspect="1"/>
          </p:cNvPicPr>
          <p:nvPr/>
        </p:nvPicPr>
        <p:blipFill>
          <a:blip r:embed="rId5"/>
          <a:srcRect l="13865" t="37278" r="77429" b="30691"/>
          <a:stretch>
            <a:fillRect/>
          </a:stretch>
        </p:blipFill>
        <p:spPr>
          <a:xfrm rot="5400000">
            <a:off x="4389755" y="-50165"/>
            <a:ext cx="376555" cy="4962525"/>
          </a:xfrm>
          <a:prstGeom prst="rect">
            <a:avLst/>
          </a:prstGeom>
        </p:spPr>
      </p:pic>
      <p:sp>
        <p:nvSpPr>
          <p:cNvPr id="13" name="Text Box 12"/>
          <p:cNvSpPr txBox="1"/>
          <p:nvPr/>
        </p:nvSpPr>
        <p:spPr>
          <a:xfrm>
            <a:off x="4267200" y="6248400"/>
            <a:ext cx="580390" cy="368300"/>
          </a:xfrm>
          <a:prstGeom prst="rect">
            <a:avLst/>
          </a:prstGeom>
          <a:noFill/>
        </p:spPr>
        <p:txBody>
          <a:bodyPr wrap="none" rtlCol="0">
            <a:spAutoFit/>
          </a:bodyPr>
          <a:lstStyle/>
          <a:p>
            <a:pPr algn="ctr"/>
            <a:r>
              <a:rPr lang="en-US"/>
              <a:t>Year</a:t>
            </a:r>
          </a:p>
        </p:txBody>
      </p:sp>
      <p:sp>
        <p:nvSpPr>
          <p:cNvPr id="14" name="Text Box 13"/>
          <p:cNvSpPr txBox="1"/>
          <p:nvPr/>
        </p:nvSpPr>
        <p:spPr>
          <a:xfrm rot="16200000">
            <a:off x="441643" y="4097020"/>
            <a:ext cx="1009015" cy="368300"/>
          </a:xfrm>
          <a:prstGeom prst="rect">
            <a:avLst/>
          </a:prstGeom>
          <a:noFill/>
        </p:spPr>
        <p:txBody>
          <a:bodyPr wrap="none" rtlCol="0">
            <a:spAutoFit/>
          </a:bodyPr>
          <a:lstStyle/>
          <a:p>
            <a:pPr algn="ctr"/>
            <a:r>
              <a:rPr lang="en-US"/>
              <a:t>Fatalities</a:t>
            </a:r>
          </a:p>
        </p:txBody>
      </p:sp>
      <p:sp>
        <p:nvSpPr>
          <p:cNvPr id="16" name="Text Box 15"/>
          <p:cNvSpPr txBox="1"/>
          <p:nvPr/>
        </p:nvSpPr>
        <p:spPr>
          <a:xfrm>
            <a:off x="762000" y="1698625"/>
            <a:ext cx="8034655" cy="337185"/>
          </a:xfrm>
          <a:prstGeom prst="rect">
            <a:avLst/>
          </a:prstGeom>
          <a:noFill/>
        </p:spPr>
        <p:txBody>
          <a:bodyPr wrap="square" rtlCol="0" anchor="t">
            <a:spAutoFit/>
          </a:bodyPr>
          <a:lstStyle/>
          <a:p>
            <a:pPr algn="l"/>
            <a:r>
              <a:rPr lang="en-US" sz="1600"/>
              <a:t>     Graph from the year 1978 to 2014 illustrating the number of fatalities in mining zones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7" name="Picture 6"/>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2" name="Text Box 1"/>
          <p:cNvSpPr txBox="1"/>
          <p:nvPr/>
        </p:nvSpPr>
        <p:spPr>
          <a:xfrm>
            <a:off x="600710" y="1219200"/>
            <a:ext cx="8107680" cy="414020"/>
          </a:xfrm>
          <a:prstGeom prst="rect">
            <a:avLst/>
          </a:prstGeom>
          <a:noFill/>
        </p:spPr>
        <p:txBody>
          <a:bodyPr wrap="square" rtlCol="0" anchor="t">
            <a:spAutoFit/>
          </a:bodyPr>
          <a:lstStyle/>
          <a:p>
            <a:pPr algn="ctr"/>
            <a:r>
              <a:rPr lang="en-US" sz="2100">
                <a:latin typeface="Arial Rounded MT Bold" panose="020F0704030504030204" charset="0"/>
                <a:cs typeface="Arial Rounded MT Bold" panose="020F0704030504030204" charset="0"/>
              </a:rPr>
              <a:t>MINING FATALITIES SINCE PASSAGE OF THE MINE ACT </a:t>
            </a:r>
          </a:p>
        </p:txBody>
      </p:sp>
      <p:sp>
        <p:nvSpPr>
          <p:cNvPr id="13" name="Text Box 12"/>
          <p:cNvSpPr txBox="1"/>
          <p:nvPr/>
        </p:nvSpPr>
        <p:spPr>
          <a:xfrm>
            <a:off x="4281805" y="6248400"/>
            <a:ext cx="580390" cy="368300"/>
          </a:xfrm>
          <a:prstGeom prst="rect">
            <a:avLst/>
          </a:prstGeom>
          <a:noFill/>
        </p:spPr>
        <p:txBody>
          <a:bodyPr wrap="none" rtlCol="0">
            <a:spAutoFit/>
          </a:bodyPr>
          <a:lstStyle/>
          <a:p>
            <a:pPr algn="ctr"/>
            <a:r>
              <a:rPr lang="en-US"/>
              <a:t>Year</a:t>
            </a:r>
          </a:p>
        </p:txBody>
      </p:sp>
      <p:sp>
        <p:nvSpPr>
          <p:cNvPr id="14" name="Text Box 13"/>
          <p:cNvSpPr txBox="1"/>
          <p:nvPr/>
        </p:nvSpPr>
        <p:spPr>
          <a:xfrm rot="16200000">
            <a:off x="517843" y="4257040"/>
            <a:ext cx="1009015" cy="368300"/>
          </a:xfrm>
          <a:prstGeom prst="rect">
            <a:avLst/>
          </a:prstGeom>
          <a:noFill/>
        </p:spPr>
        <p:txBody>
          <a:bodyPr wrap="none" rtlCol="0">
            <a:spAutoFit/>
          </a:bodyPr>
          <a:lstStyle/>
          <a:p>
            <a:pPr algn="ctr"/>
            <a:r>
              <a:rPr lang="en-US"/>
              <a:t>Fatalities</a:t>
            </a:r>
          </a:p>
        </p:txBody>
      </p:sp>
      <p:sp>
        <p:nvSpPr>
          <p:cNvPr id="16" name="Text Box 15"/>
          <p:cNvSpPr txBox="1"/>
          <p:nvPr/>
        </p:nvSpPr>
        <p:spPr>
          <a:xfrm>
            <a:off x="762000" y="1981200"/>
            <a:ext cx="8034655" cy="337185"/>
          </a:xfrm>
          <a:prstGeom prst="rect">
            <a:avLst/>
          </a:prstGeom>
          <a:noFill/>
        </p:spPr>
        <p:txBody>
          <a:bodyPr wrap="square" rtlCol="0" anchor="t">
            <a:spAutoFit/>
          </a:bodyPr>
          <a:lstStyle/>
          <a:p>
            <a:pPr algn="l"/>
            <a:r>
              <a:rPr lang="en-US" sz="1600"/>
              <a:t>        Graph showing the number of fatalities in mining zones from the year 2000 to 2015</a:t>
            </a:r>
          </a:p>
        </p:txBody>
      </p:sp>
      <p:pic>
        <p:nvPicPr>
          <p:cNvPr id="3" name="Picture 2"/>
          <p:cNvPicPr>
            <a:picLocks noChangeAspect="1"/>
          </p:cNvPicPr>
          <p:nvPr/>
        </p:nvPicPr>
        <p:blipFill>
          <a:blip r:embed="rId4"/>
          <a:stretch>
            <a:fillRect/>
          </a:stretch>
        </p:blipFill>
        <p:spPr>
          <a:xfrm>
            <a:off x="1143000" y="2418080"/>
            <a:ext cx="7023100" cy="3830320"/>
          </a:xfrm>
          <a:prstGeom prst="rect">
            <a:avLst/>
          </a:prstGeom>
        </p:spPr>
      </p:pic>
      <p:pic>
        <p:nvPicPr>
          <p:cNvPr id="4" name="Picture 3" descr="Screenshot (7)"/>
          <p:cNvPicPr>
            <a:picLocks noChangeAspect="1"/>
          </p:cNvPicPr>
          <p:nvPr/>
        </p:nvPicPr>
        <p:blipFill>
          <a:blip r:embed="rId5"/>
          <a:srcRect l="13865" t="37278" r="77429" b="30691"/>
          <a:stretch>
            <a:fillRect/>
          </a:stretch>
        </p:blipFill>
        <p:spPr>
          <a:xfrm rot="5400000">
            <a:off x="6518275" y="2016125"/>
            <a:ext cx="957580" cy="2106930"/>
          </a:xfrm>
          <a:prstGeom prst="rect">
            <a:avLst/>
          </a:prstGeom>
        </p:spPr>
      </p:pic>
      <p:pic>
        <p:nvPicPr>
          <p:cNvPr id="5" name="Picture 4" descr="Screenshot (7)"/>
          <p:cNvPicPr>
            <a:picLocks noChangeAspect="1"/>
          </p:cNvPicPr>
          <p:nvPr/>
        </p:nvPicPr>
        <p:blipFill>
          <a:blip r:embed="rId5"/>
          <a:srcRect l="13865" t="37278" r="77429" b="30691"/>
          <a:stretch>
            <a:fillRect/>
          </a:stretch>
        </p:blipFill>
        <p:spPr>
          <a:xfrm rot="5400000">
            <a:off x="4399280" y="221615"/>
            <a:ext cx="376555" cy="49625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1" name="Picture 10"/>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pic>
        <p:nvPicPr>
          <p:cNvPr id="2" name="Picture 1"/>
          <p:cNvPicPr>
            <a:picLocks noChangeAspect="1"/>
          </p:cNvPicPr>
          <p:nvPr/>
        </p:nvPicPr>
        <p:blipFill>
          <a:blip r:embed="rId4"/>
          <a:stretch>
            <a:fillRect/>
          </a:stretch>
        </p:blipFill>
        <p:spPr>
          <a:xfrm>
            <a:off x="841375" y="1905000"/>
            <a:ext cx="7447280" cy="3951605"/>
          </a:xfrm>
          <a:prstGeom prst="rect">
            <a:avLst/>
          </a:prstGeom>
        </p:spPr>
      </p:pic>
      <p:sp>
        <p:nvSpPr>
          <p:cNvPr id="3" name="Text Box 2"/>
          <p:cNvSpPr txBox="1"/>
          <p:nvPr/>
        </p:nvSpPr>
        <p:spPr>
          <a:xfrm>
            <a:off x="914400" y="5943600"/>
            <a:ext cx="7374255" cy="583565"/>
          </a:xfrm>
          <a:prstGeom prst="rect">
            <a:avLst/>
          </a:prstGeom>
          <a:noFill/>
        </p:spPr>
        <p:txBody>
          <a:bodyPr wrap="square" rtlCol="0" anchor="t">
            <a:spAutoFit/>
          </a:bodyPr>
          <a:lstStyle/>
          <a:p>
            <a:pPr algn="ctr"/>
            <a:r>
              <a:rPr lang="en-US" sz="1600">
                <a:latin typeface="Cambria Math" panose="02040503050406030204" charset="0"/>
                <a:cs typeface="Cambria Math" panose="02040503050406030204" charset="0"/>
              </a:rPr>
              <a:t>The above figure illustrates the working flow of the device from the sensors to the microcontroller to the alert system and driver’s display.</a:t>
            </a:r>
          </a:p>
        </p:txBody>
      </p:sp>
      <p:sp>
        <p:nvSpPr>
          <p:cNvPr id="4" name="Text Box 3"/>
          <p:cNvSpPr txBox="1"/>
          <p:nvPr/>
        </p:nvSpPr>
        <p:spPr>
          <a:xfrm>
            <a:off x="533400" y="990600"/>
            <a:ext cx="8004810" cy="537210"/>
          </a:xfrm>
          <a:prstGeom prst="rect">
            <a:avLst/>
          </a:prstGeom>
          <a:noFill/>
        </p:spPr>
        <p:txBody>
          <a:bodyPr wrap="square" rtlCol="0" anchor="t">
            <a:spAutoFit/>
          </a:bodyPr>
          <a:lstStyle/>
          <a:p>
            <a:pPr algn="ctr"/>
            <a:r>
              <a:rPr lang="en-US" sz="2900" u="sng">
                <a:latin typeface="Arial Rounded MT Bold" panose="020F0704030504030204" charset="0"/>
                <a:cs typeface="Arial Rounded MT Bold" panose="020F0704030504030204" charset="0"/>
              </a:rPr>
              <a:t>PRINCIPLE OF WORKING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1" name="Picture 10"/>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3" name="Text Box 2"/>
          <p:cNvSpPr txBox="1"/>
          <p:nvPr/>
        </p:nvSpPr>
        <p:spPr>
          <a:xfrm>
            <a:off x="305435" y="1066800"/>
            <a:ext cx="8568055" cy="583565"/>
          </a:xfrm>
          <a:prstGeom prst="rect">
            <a:avLst/>
          </a:prstGeom>
          <a:noFill/>
        </p:spPr>
        <p:txBody>
          <a:bodyPr wrap="square" rtlCol="0">
            <a:spAutoFit/>
          </a:bodyPr>
          <a:lstStyle/>
          <a:p>
            <a:pPr algn="ctr"/>
            <a:r>
              <a:rPr lang="en-US" sz="3200" u="sng">
                <a:latin typeface="Arial Rounded MT Bold" panose="020F0704030504030204" charset="0"/>
                <a:cs typeface="Arial Rounded MT Bold" panose="020F0704030504030204" charset="0"/>
              </a:rPr>
              <a:t>3D CAD ASSEMBLY</a:t>
            </a:r>
          </a:p>
        </p:txBody>
      </p:sp>
      <p:pic>
        <p:nvPicPr>
          <p:cNvPr id="4" name="Picture 3"/>
          <p:cNvPicPr>
            <a:picLocks noChangeAspect="1"/>
          </p:cNvPicPr>
          <p:nvPr/>
        </p:nvPicPr>
        <p:blipFill>
          <a:blip r:embed="rId4"/>
          <a:stretch>
            <a:fillRect/>
          </a:stretch>
        </p:blipFill>
        <p:spPr>
          <a:xfrm>
            <a:off x="2515235" y="2057400"/>
            <a:ext cx="4263390" cy="39027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referRelativeResize="0"/>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743200" cy="914400"/>
          </a:xfrm>
          <a:prstGeom prst="rect">
            <a:avLst/>
          </a:prstGeom>
          <a:noFill/>
        </p:spPr>
      </p:pic>
      <p:pic>
        <p:nvPicPr>
          <p:cNvPr id="11" name="Picture 10"/>
          <p:cNvPicPr preferRelativeResize="0"/>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2743200" cy="914400"/>
          </a:xfrm>
          <a:prstGeom prst="rect">
            <a:avLst/>
          </a:prstGeom>
          <a:noFill/>
        </p:spPr>
      </p:pic>
      <p:sp>
        <p:nvSpPr>
          <p:cNvPr id="3" name="Text Box 2"/>
          <p:cNvSpPr txBox="1"/>
          <p:nvPr/>
        </p:nvSpPr>
        <p:spPr>
          <a:xfrm>
            <a:off x="305435" y="1066800"/>
            <a:ext cx="8568055" cy="521970"/>
          </a:xfrm>
          <a:prstGeom prst="rect">
            <a:avLst/>
          </a:prstGeom>
          <a:noFill/>
        </p:spPr>
        <p:txBody>
          <a:bodyPr wrap="square" rtlCol="0">
            <a:spAutoFit/>
          </a:bodyPr>
          <a:lstStyle/>
          <a:p>
            <a:pPr algn="ctr"/>
            <a:r>
              <a:rPr lang="en-US" sz="2800" u="sng">
                <a:latin typeface="Arial Rounded MT Bold" panose="020F0704030504030204" charset="0"/>
                <a:cs typeface="Arial Rounded MT Bold" panose="020F0704030504030204" charset="0"/>
              </a:rPr>
              <a:t>3D CAD ASSEMBLY(EXPLODED VIEW)</a:t>
            </a:r>
          </a:p>
        </p:txBody>
      </p:sp>
      <p:pic>
        <p:nvPicPr>
          <p:cNvPr id="5" name="Picture 4"/>
          <p:cNvPicPr>
            <a:picLocks noChangeAspect="1"/>
          </p:cNvPicPr>
          <p:nvPr/>
        </p:nvPicPr>
        <p:blipFill>
          <a:blip r:embed="rId4"/>
          <a:srcRect l="12220" r="15384"/>
          <a:stretch>
            <a:fillRect/>
          </a:stretch>
        </p:blipFill>
        <p:spPr>
          <a:xfrm>
            <a:off x="1387475" y="1828800"/>
            <a:ext cx="6404610" cy="45269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601</Words>
  <Application>Microsoft Office PowerPoint</Application>
  <PresentationFormat>On-screen Show (4:3)</PresentationFormat>
  <Paragraphs>68</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Guru-Geeta</dc:creator>
  <cp:lastModifiedBy>Lenovo</cp:lastModifiedBy>
  <cp:revision>30</cp:revision>
  <dcterms:created xsi:type="dcterms:W3CDTF">2006-08-16T00:00:00Z</dcterms:created>
  <dcterms:modified xsi:type="dcterms:W3CDTF">2022-12-14T04:15:03Z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C9F3BF44DCD94A5AB695E4AA8F174DAE</vt:lpwstr>
  </property>
  <property fmtid="{D5CDD505-2E9C-101B-9397-08002B2CF9AE}" pid="3" name="KSOProductBuildVer">
    <vt:lpwstr>1033-11.2.0.11214</vt:lpwstr>
  </property>
</Properties>
</file>